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4" r:id="rId3"/>
    <p:sldId id="257" r:id="rId4"/>
    <p:sldId id="270" r:id="rId5"/>
    <p:sldId id="258" r:id="rId6"/>
    <p:sldId id="265" r:id="rId7"/>
    <p:sldId id="259" r:id="rId8"/>
    <p:sldId id="260" r:id="rId9"/>
    <p:sldId id="261" r:id="rId10"/>
    <p:sldId id="266" r:id="rId11"/>
    <p:sldId id="268" r:id="rId12"/>
    <p:sldId id="263" r:id="rId13"/>
    <p:sldId id="262" r:id="rId14"/>
    <p:sldId id="269" r:id="rId15"/>
  </p:sldIdLst>
  <p:sldSz cx="14630400" cy="8229600"/>
  <p:notesSz cx="8229600" cy="14630400"/>
  <p:embeddedFontLst>
    <p:embeddedFont>
      <p:font typeface="Raleway" panose="020B060402020202020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Georgia" panose="02040502050405020303" pitchFamily="18" charset="0"/>
      <p:regular r:id="rId25"/>
      <p:bold r:id="rId26"/>
      <p:italic r:id="rId27"/>
      <p:boldItalic r:id="rId28"/>
    </p:embeddedFont>
    <p:embeddedFont>
      <p:font typeface="Roboto" panose="020B0604020202020204" charset="0"/>
      <p:regular r:id="rId29"/>
      <p:bold r:id="rId30"/>
    </p:embeddedFont>
    <p:embeddedFont>
      <p:font typeface="Book Antiqua" panose="02040602050305030304" pitchFamily="18" charset="0"/>
      <p:regular r:id="rId31"/>
      <p:bold r:id="rId32"/>
      <p:italic r:id="rId33"/>
      <p:boldItalic r:id="rId34"/>
    </p:embeddedFont>
    <p:embeddedFont>
      <p:font typeface="Arial Unicode MS" panose="020B0604020202020204" pitchFamily="34" charset="-128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d" initials="M" lastIdx="7" clrIdx="0">
    <p:extLst>
      <p:ext uri="{19B8F6BF-5375-455C-9EA6-DF929625EA0E}">
        <p15:presenceInfo xmlns:p15="http://schemas.microsoft.com/office/powerpoint/2012/main" userId="8afcd11efd03331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theme" Target="theme/theme1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4-07T21:24:34.924" idx="1">
    <p:pos x="10" y="10"/>
    <p:text>Functional testing checks the application's processes against a set of requirements or specifications. Non-functional testing assesses application properties that aren't critical to functionality but contribute to the end-user experience, like performance and reliability under load.</p:text>
    <p:extLst>
      <p:ext uri="{C676402C-5697-4E1C-873F-D02D1690AC5C}">
        <p15:threadingInfo xmlns:p15="http://schemas.microsoft.com/office/powerpoint/2012/main" timeZoneBias="-3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4-08T01:24:08.632" idx="7">
    <p:pos x="3384" y="2652"/>
    <p:text>It opens the app, taps the Login button, and checks if the Home Screen appears.</p:text>
    <p:extLst>
      <p:ext uri="{C676402C-5697-4E1C-873F-D02D1690AC5C}">
        <p15:threadingInfo xmlns:p15="http://schemas.microsoft.com/office/powerpoint/2012/main" timeZoneBias="-3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4-07T23:49:37.777" idx="2">
    <p:pos x="3468" y="2148"/>
    <p:text>If your app is slow to launch, Firebase can show that startup time is 5 seconds on some devices, so you know where to optimize.</p:text>
    <p:extLst>
      <p:ext uri="{C676402C-5697-4E1C-873F-D02D1690AC5C}">
        <p15:threadingInfo xmlns:p15="http://schemas.microsoft.com/office/powerpoint/2012/main" timeZoneBias="-360"/>
      </p:ext>
    </p:extLst>
  </p:cm>
  <p:cm authorId="1" dt="2025-04-07T23:49:43.001" idx="3">
    <p:pos x="3418" y="2758"/>
    <p:text>the app crashes on a specific screen due to a null value, Crashlytics logs the crash, stack trace, device info, and user activity just before the crash — making it easy to fix.</p:text>
    <p:extLst>
      <p:ext uri="{C676402C-5697-4E1C-873F-D02D1690AC5C}">
        <p15:threadingInfo xmlns:p15="http://schemas.microsoft.com/office/powerpoint/2012/main" timeZoneBias="-360"/>
      </p:ext>
    </p:extLst>
  </p:cm>
  <p:cm authorId="1" dt="2025-04-07T23:50:48.258" idx="4">
    <p:pos x="5760" y="3528"/>
    <p:text>These tools track user behavior to help you improve user experience and make data-driven decisions.</p:text>
    <p:extLst>
      <p:ext uri="{C676402C-5697-4E1C-873F-D02D1690AC5C}">
        <p15:threadingInfo xmlns:p15="http://schemas.microsoft.com/office/powerpoint/2012/main" timeZoneBias="-360"/>
      </p:ext>
    </p:extLst>
  </p:cm>
  <p:cm authorId="1" dt="2025-04-07T23:51:29.223" idx="5">
    <p:pos x="5904" y="1752"/>
    <p:text>These tools help you track how well your app is performing and detect problems like slow loading or crashes.</p:text>
    <p:extLst>
      <p:ext uri="{C676402C-5697-4E1C-873F-D02D1690AC5C}">
        <p15:threadingInfo xmlns:p15="http://schemas.microsoft.com/office/powerpoint/2012/main" timeZoneBias="-360"/>
      </p:ext>
    </p:extLst>
  </p:cm>
  <p:cm authorId="1" dt="2025-04-07T23:53:59.128" idx="6">
    <p:pos x="7932" y="4116"/>
    <p:text>You can see that most users drop off after the login screen — maybe the UI is confusing, so you can fix it.</p:text>
    <p:extLst>
      <p:ext uri="{C676402C-5697-4E1C-873F-D02D1690AC5C}">
        <p15:threadingInfo xmlns:p15="http://schemas.microsoft.com/office/powerpoint/2012/main" timeZoneBias="-360"/>
      </p:ext>
    </p:extLst>
  </p:cm>
</p:cmLst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3755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075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609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8122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839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comments" Target="../comments/commen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medium.com/flutter/how-to-debug-layout-issues-with-the-flutter-inspector-87460a7b9d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App Testing, Deployment &amp; Maintenance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62801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9333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8B2107A-AE20-47AC-8981-FB8711EE4CC7}"/>
              </a:ext>
            </a:extLst>
          </p:cNvPr>
          <p:cNvSpPr txBox="1"/>
          <p:nvPr/>
        </p:nvSpPr>
        <p:spPr>
          <a:xfrm>
            <a:off x="498456" y="464690"/>
            <a:ext cx="8248650" cy="76631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>
              <a:spcBef>
                <a:spcPts val="190"/>
              </a:spcBef>
              <a:spcAft>
                <a:spcPts val="0"/>
              </a:spcAft>
            </a:pPr>
            <a:r>
              <a:rPr lang="en-US" sz="4000" b="1" kern="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App</a:t>
            </a:r>
            <a:r>
              <a:rPr lang="en-US" sz="4000" b="1" kern="0" spc="11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4000" b="1" kern="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Submission</a:t>
            </a:r>
            <a:r>
              <a:rPr lang="en-US" sz="4000" b="1" kern="0" spc="12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4000" b="1" kern="0" spc="-1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Process</a:t>
            </a:r>
            <a:endParaRPr lang="en-US" sz="4000" b="1" kern="0" dirty="0">
              <a:effectLst/>
              <a:latin typeface="Raleway" pitchFamily="2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76200" marR="0">
              <a:lnSpc>
                <a:spcPct val="103000"/>
              </a:lnSpc>
              <a:spcBef>
                <a:spcPts val="875"/>
              </a:spcBef>
              <a:spcAft>
                <a:spcPts val="0"/>
              </a:spcAft>
            </a:pPr>
            <a:endParaRPr lang="en-US" sz="2000" dirty="0">
              <a:effectLst/>
              <a:latin typeface="Raleway" pitchFamily="2" charset="0"/>
              <a:ea typeface="Times New Roman" panose="02020603050405020304" pitchFamily="18" charset="0"/>
            </a:endParaRPr>
          </a:p>
          <a:p>
            <a:pPr marL="76200" marR="0">
              <a:lnSpc>
                <a:spcPct val="103000"/>
              </a:lnSpc>
              <a:spcBef>
                <a:spcPts val="875"/>
              </a:spcBef>
              <a:spcAft>
                <a:spcPts val="0"/>
              </a:spcAft>
            </a:pPr>
            <a: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  <a:t>Submitting an app to the Google Play Store or Apple App Store involves several steps to ensure compliance with their guidelines.</a:t>
            </a:r>
          </a:p>
          <a:p>
            <a:pPr marL="0" marR="0">
              <a:spcBef>
                <a:spcPts val="35"/>
              </a:spcBef>
              <a:spcAft>
                <a:spcPts val="0"/>
              </a:spcAft>
            </a:pPr>
            <a:r>
              <a:rPr lang="en-US" sz="2800" dirty="0">
                <a:effectLst/>
                <a:latin typeface="Raleway" pitchFamily="2" charset="0"/>
                <a:ea typeface="Times New Roman" panose="02020603050405020304" pitchFamily="18" charset="0"/>
              </a:rPr>
              <a:t> </a:t>
            </a:r>
            <a:endParaRPr lang="en-US" sz="2000" dirty="0">
              <a:effectLst/>
              <a:latin typeface="Raleway" pitchFamily="2" charset="0"/>
              <a:ea typeface="Times New Roman" panose="02020603050405020304" pitchFamily="18" charset="0"/>
            </a:endParaRPr>
          </a:p>
          <a:p>
            <a:pPr marL="76200" marR="0"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Google</a:t>
            </a:r>
            <a:r>
              <a:rPr lang="en-US" sz="3200" b="1" spc="14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32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Play</a:t>
            </a:r>
            <a:r>
              <a:rPr lang="en-US" sz="3200" b="1" spc="14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32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Store</a:t>
            </a:r>
            <a:r>
              <a:rPr lang="en-US" sz="3200" b="1" spc="14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3200" b="1" spc="-1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Submission</a:t>
            </a:r>
            <a:endParaRPr lang="en-US" sz="3200" b="1" dirty="0">
              <a:effectLst/>
              <a:latin typeface="Raleway" pitchFamily="2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342900" marR="0" lvl="0" indent="-342900">
              <a:spcBef>
                <a:spcPts val="5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Prepare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the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App:</a:t>
            </a:r>
            <a:endParaRPr lang="en-US" sz="2000" b="1" spc="0" dirty="0">
              <a:effectLst/>
              <a:latin typeface="Raleway" pitchFamily="2" charset="0"/>
              <a:ea typeface="Calibri" panose="020F0502020204030204" pitchFamily="34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69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Test</a:t>
            </a:r>
            <a:r>
              <a:rPr lang="en-US" sz="2000" spc="5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the</a:t>
            </a:r>
            <a:r>
              <a:rPr lang="en-US" sz="2000" spc="5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app</a:t>
            </a:r>
            <a:r>
              <a:rPr lang="en-US" sz="2000" spc="5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thoroughly.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34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Create</a:t>
            </a:r>
            <a:r>
              <a:rPr lang="en-US" sz="2000" spc="10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</a:t>
            </a:r>
            <a:r>
              <a:rPr lang="en-US" sz="2000" spc="10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signed</a:t>
            </a:r>
            <a:r>
              <a:rPr lang="en-US" sz="2000" spc="10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APK</a:t>
            </a:r>
            <a:r>
              <a:rPr lang="en-US" sz="2000" spc="10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or</a:t>
            </a:r>
            <a:r>
              <a:rPr lang="en-US" sz="2000" spc="1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App</a:t>
            </a:r>
            <a:r>
              <a:rPr lang="en-US" sz="2000" spc="10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Bundle.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342900" marR="0" lvl="0" indent="-342900">
              <a:spcBef>
                <a:spcPts val="72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Create</a:t>
            </a:r>
            <a:r>
              <a:rPr lang="en-US" sz="2000" b="1" spc="5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a</a:t>
            </a:r>
            <a:r>
              <a:rPr lang="en-US" sz="2000" b="1" spc="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Developer</a:t>
            </a:r>
            <a:r>
              <a:rPr lang="en-US" sz="2000" b="1" spc="5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Account:</a:t>
            </a:r>
            <a:endParaRPr lang="en-US" sz="2000" b="1" spc="0" dirty="0">
              <a:effectLst/>
              <a:latin typeface="Raleway" pitchFamily="2" charset="0"/>
              <a:ea typeface="Calibri" panose="020F0502020204030204" pitchFamily="34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67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Register</a:t>
            </a:r>
            <a:r>
              <a:rPr lang="en-US" sz="2000" spc="5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as</a:t>
            </a:r>
            <a:r>
              <a:rPr lang="en-US" sz="2000" spc="5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</a:t>
            </a:r>
            <a:r>
              <a:rPr lang="en-US" sz="2000" spc="5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Google</a:t>
            </a:r>
            <a:r>
              <a:rPr lang="en-US" sz="2000" spc="5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Play</a:t>
            </a:r>
            <a:r>
              <a:rPr lang="en-US" sz="2000" spc="5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Developer</a:t>
            </a:r>
            <a:r>
              <a:rPr lang="en-US" sz="2000" spc="5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(one-time</a:t>
            </a:r>
            <a:r>
              <a:rPr lang="en-US" sz="2000" spc="5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fee</a:t>
            </a:r>
            <a:r>
              <a:rPr lang="en-US" sz="2000" spc="5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of</a:t>
            </a:r>
            <a:r>
              <a:rPr lang="en-US" sz="2000" spc="5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Times New Roman" panose="02020603050405020304" pitchFamily="18" charset="0"/>
              </a:rPr>
              <a:t>$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25).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342900" marR="0" lvl="0" indent="-342900">
              <a:spcBef>
                <a:spcPts val="67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Upload</a:t>
            </a:r>
            <a:r>
              <a:rPr lang="en-US" sz="2000" b="1" spc="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the</a:t>
            </a:r>
            <a:r>
              <a:rPr lang="en-US" sz="2000" b="1" spc="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App:</a:t>
            </a:r>
            <a:endParaRPr lang="en-US" sz="2000" b="1" spc="0" dirty="0">
              <a:effectLst/>
              <a:latin typeface="Raleway" pitchFamily="2" charset="0"/>
              <a:ea typeface="Calibri" panose="020F0502020204030204" pitchFamily="34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69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Provide</a:t>
            </a:r>
            <a:r>
              <a:rPr lang="en-US" sz="2000" spc="-4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app</a:t>
            </a:r>
            <a:r>
              <a:rPr lang="en-US" sz="2000" spc="-3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details</a:t>
            </a:r>
            <a:r>
              <a:rPr lang="en-US" sz="2000" spc="-3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(name,</a:t>
            </a:r>
            <a:r>
              <a:rPr lang="en-US" sz="2000" spc="-3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description,</a:t>
            </a:r>
            <a:r>
              <a:rPr lang="en-US" sz="2000" spc="-3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screenshots,</a:t>
            </a:r>
            <a:r>
              <a:rPr lang="en-US" sz="2000" spc="-3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etc.).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34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Upload</a:t>
            </a:r>
            <a:r>
              <a:rPr lang="en-US" sz="2000" spc="11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the</a:t>
            </a:r>
            <a:r>
              <a:rPr lang="en-US" sz="2000" spc="12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APK</a:t>
            </a:r>
            <a:r>
              <a:rPr lang="en-US" sz="2000" spc="11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or</a:t>
            </a:r>
            <a:r>
              <a:rPr lang="en-US" sz="2000" spc="12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App</a:t>
            </a:r>
            <a:r>
              <a:rPr lang="en-US" sz="2000" spc="11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Bundle.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342900" marR="3610610" lvl="0" indent="-342900" algn="r">
              <a:spcBef>
                <a:spcPts val="72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126365" algn="l"/>
              </a:tabLst>
            </a:pP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Set</a:t>
            </a:r>
            <a:r>
              <a:rPr lang="en-US" sz="2000" b="1" spc="15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Pricing</a:t>
            </a:r>
            <a:r>
              <a:rPr lang="en-US" sz="2000" b="1" spc="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and</a:t>
            </a:r>
            <a:r>
              <a:rPr lang="en-US" sz="2000" b="1" spc="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Distribution:</a:t>
            </a:r>
            <a:endParaRPr lang="en-US" sz="2000" b="1" spc="0" dirty="0">
              <a:effectLst/>
              <a:latin typeface="Raleway" pitchFamily="2" charset="0"/>
              <a:ea typeface="Calibri" panose="020F0502020204030204" pitchFamily="34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69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Choose</a:t>
            </a:r>
            <a:r>
              <a:rPr lang="en-US" sz="2000" spc="3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between</a:t>
            </a:r>
            <a:r>
              <a:rPr lang="en-US" sz="2000" spc="4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free</a:t>
            </a:r>
            <a:r>
              <a:rPr lang="en-US" sz="2000" spc="4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or</a:t>
            </a:r>
            <a:r>
              <a:rPr lang="en-US" sz="2000" spc="4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2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paid.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34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Select</a:t>
            </a:r>
            <a:r>
              <a:rPr lang="en-US" sz="2000" spc="2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target</a:t>
            </a:r>
            <a:r>
              <a:rPr lang="en-US" sz="2000" spc="2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countries.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342900" marR="0" lvl="0" indent="-342900">
              <a:spcBef>
                <a:spcPts val="72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Submit</a:t>
            </a:r>
            <a:r>
              <a:rPr lang="en-US" sz="2000" b="1" spc="5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for</a:t>
            </a:r>
            <a:r>
              <a:rPr lang="en-US" sz="2000" b="1" spc="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Review:</a:t>
            </a:r>
            <a:endParaRPr lang="en-US" sz="2000" b="1" spc="0" dirty="0">
              <a:effectLst/>
              <a:latin typeface="Raleway" pitchFamily="2" charset="0"/>
              <a:ea typeface="Calibri" panose="020F0502020204030204" pitchFamily="34" charset="0"/>
              <a:cs typeface="Georgia" panose="02040502050405020303" pitchFamily="18" charset="0"/>
            </a:endParaRPr>
          </a:p>
          <a:p>
            <a: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  <a:t>Google</a:t>
            </a:r>
            <a:r>
              <a:rPr lang="en-US" sz="2000" spc="7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  <a:t>reviews</a:t>
            </a:r>
            <a:r>
              <a:rPr lang="en-US" sz="2000" spc="80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  <a:t>the</a:t>
            </a:r>
            <a:r>
              <a:rPr lang="en-US" sz="2000" spc="7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  <a:t>app</a:t>
            </a:r>
            <a:r>
              <a:rPr lang="en-US" sz="2000" spc="80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  <a:t>for</a:t>
            </a:r>
            <a:r>
              <a:rPr lang="en-US" sz="2000" spc="7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  <a:t>compliance</a:t>
            </a:r>
            <a:r>
              <a:rPr lang="en-US" sz="2000" spc="80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  <a:t>with</a:t>
            </a:r>
            <a:r>
              <a:rPr lang="en-US" sz="2000" spc="7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  <a:t>their</a:t>
            </a:r>
            <a:r>
              <a:rPr lang="en-US" sz="2000" spc="80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Times New Roman" panose="02020603050405020304" pitchFamily="18" charset="0"/>
              </a:rPr>
              <a:t>policies</a:t>
            </a:r>
            <a:endParaRPr lang="en-US" sz="7200" spc="0" dirty="0">
              <a:effectLst/>
              <a:latin typeface="Raleway" pitchFamily="2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026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9333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8B2107A-AE20-47AC-8981-FB8711EE4CC7}"/>
              </a:ext>
            </a:extLst>
          </p:cNvPr>
          <p:cNvSpPr txBox="1"/>
          <p:nvPr/>
        </p:nvSpPr>
        <p:spPr>
          <a:xfrm>
            <a:off x="498456" y="464690"/>
            <a:ext cx="8248650" cy="7988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>
              <a:spcBef>
                <a:spcPts val="190"/>
              </a:spcBef>
              <a:spcAft>
                <a:spcPts val="0"/>
              </a:spcAft>
            </a:pPr>
            <a:r>
              <a:rPr lang="en-US" sz="4000" b="1" kern="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App</a:t>
            </a:r>
            <a:r>
              <a:rPr lang="en-US" sz="4000" b="1" kern="0" spc="11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4000" b="1" kern="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Submission</a:t>
            </a:r>
            <a:r>
              <a:rPr lang="en-US" sz="4000" b="1" kern="0" spc="12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4000" b="1" kern="0" spc="-1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Process</a:t>
            </a:r>
            <a:endParaRPr lang="en-US" sz="4000" b="1" kern="0" dirty="0">
              <a:effectLst/>
              <a:latin typeface="Raleway" pitchFamily="2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76200" marR="0">
              <a:lnSpc>
                <a:spcPct val="103000"/>
              </a:lnSpc>
              <a:spcBef>
                <a:spcPts val="875"/>
              </a:spcBef>
              <a:spcAft>
                <a:spcPts val="0"/>
              </a:spcAft>
            </a:pPr>
            <a:endParaRPr lang="en-US" sz="2000" dirty="0">
              <a:effectLst/>
              <a:latin typeface="Raleway" pitchFamily="2" charset="0"/>
              <a:ea typeface="Times New Roman" panose="02020603050405020304" pitchFamily="18" charset="0"/>
            </a:endParaRPr>
          </a:p>
          <a:p>
            <a:pPr marL="76200" marR="0">
              <a:lnSpc>
                <a:spcPct val="103000"/>
              </a:lnSpc>
              <a:spcBef>
                <a:spcPts val="875"/>
              </a:spcBef>
              <a:spcAft>
                <a:spcPts val="0"/>
              </a:spcAft>
            </a:pPr>
            <a: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  <a:t>Submitting an app to the Google Play Store or Apple App Store involves several steps to ensure compliance with their guidelines.</a:t>
            </a:r>
          </a:p>
          <a:p>
            <a:pPr marL="0" marR="0">
              <a:spcBef>
                <a:spcPts val="35"/>
              </a:spcBef>
              <a:spcAft>
                <a:spcPts val="0"/>
              </a:spcAft>
            </a:pPr>
            <a:r>
              <a:rPr lang="en-US" sz="2800" dirty="0">
                <a:effectLst/>
                <a:latin typeface="Raleway" pitchFamily="2" charset="0"/>
                <a:ea typeface="Times New Roman" panose="02020603050405020304" pitchFamily="18" charset="0"/>
              </a:rPr>
              <a:t> </a:t>
            </a:r>
            <a:endParaRPr lang="en-US" sz="2000" dirty="0">
              <a:effectLst/>
              <a:latin typeface="Raleway" pitchFamily="2" charset="0"/>
              <a:ea typeface="Times New Roman" panose="02020603050405020304" pitchFamily="18" charset="0"/>
            </a:endParaRPr>
          </a:p>
          <a:p>
            <a:pPr marL="75565" marR="0"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Apple</a:t>
            </a:r>
            <a:r>
              <a:rPr lang="en-US" sz="3200" b="1" spc="11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32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App</a:t>
            </a:r>
            <a:r>
              <a:rPr lang="en-US" sz="3200" b="1" spc="11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32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Store</a:t>
            </a:r>
            <a:r>
              <a:rPr lang="en-US" sz="3200" b="1" spc="12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3200" b="1" spc="-1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Submission</a:t>
            </a:r>
            <a:endParaRPr lang="en-US" sz="3200" b="1" dirty="0">
              <a:effectLst/>
              <a:latin typeface="Raleway" pitchFamily="2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342900" marR="0" lvl="0" indent="-342900">
              <a:spcBef>
                <a:spcPts val="5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Prepare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the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App:</a:t>
            </a:r>
            <a:endParaRPr lang="en-US" sz="2000" b="1" spc="0" dirty="0">
              <a:effectLst/>
              <a:latin typeface="Raleway" pitchFamily="2" charset="0"/>
              <a:ea typeface="Calibri" panose="020F0502020204030204" pitchFamily="34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69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Test</a:t>
            </a:r>
            <a:r>
              <a:rPr lang="en-US" sz="2000" spc="11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the</a:t>
            </a:r>
            <a:r>
              <a:rPr lang="en-US" sz="2000" spc="11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app</a:t>
            </a:r>
            <a:r>
              <a:rPr lang="en-US" sz="2000" spc="12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on</a:t>
            </a:r>
            <a:r>
              <a:rPr lang="en-US" sz="2000" spc="11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real</a:t>
            </a:r>
            <a:r>
              <a:rPr lang="en-US" sz="2000" spc="11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devices.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34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Create</a:t>
            </a:r>
            <a:r>
              <a:rPr lang="en-US" sz="2000" spc="9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an</a:t>
            </a:r>
            <a:r>
              <a:rPr lang="en-US" sz="2000" spc="9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archive</a:t>
            </a:r>
            <a:r>
              <a:rPr lang="en-US" sz="2000" spc="9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using</a:t>
            </a:r>
            <a:r>
              <a:rPr lang="en-US" sz="2000" spc="10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 err="1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Xcode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342900" marR="3637915" lvl="0" indent="-342900" algn="r">
              <a:spcBef>
                <a:spcPts val="72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126365" algn="l"/>
              </a:tabLst>
            </a:pP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Create</a:t>
            </a:r>
            <a:r>
              <a:rPr lang="en-US" sz="2000" b="1" spc="5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a</a:t>
            </a:r>
            <a:r>
              <a:rPr lang="en-US" sz="2000" b="1" spc="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Developer</a:t>
            </a:r>
            <a:r>
              <a:rPr lang="en-US" sz="2000" b="1" spc="5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Account:</a:t>
            </a:r>
            <a:endParaRPr lang="en-US" sz="2000" b="1" spc="0" dirty="0">
              <a:effectLst/>
              <a:latin typeface="Raleway" pitchFamily="2" charset="0"/>
              <a:ea typeface="Calibri" panose="020F0502020204030204" pitchFamily="34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67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Enroll</a:t>
            </a:r>
            <a:r>
              <a:rPr lang="en-US" sz="2000" spc="8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in</a:t>
            </a:r>
            <a:r>
              <a:rPr lang="en-US" sz="2000" spc="8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the</a:t>
            </a:r>
            <a:r>
              <a:rPr lang="en-US" sz="2000" spc="8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Apple</a:t>
            </a:r>
            <a:r>
              <a:rPr lang="en-US" sz="2000" spc="8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Developer</a:t>
            </a:r>
            <a:r>
              <a:rPr lang="en-US" sz="2000" spc="8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Program</a:t>
            </a:r>
            <a:r>
              <a:rPr lang="en-US" sz="2000" spc="8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(annual</a:t>
            </a:r>
            <a:r>
              <a:rPr lang="en-US" sz="2000" spc="8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fee</a:t>
            </a:r>
            <a:r>
              <a:rPr lang="en-US" sz="2000" spc="8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of</a:t>
            </a:r>
            <a:r>
              <a:rPr lang="en-US" sz="2000" spc="8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Times New Roman" panose="02020603050405020304" pitchFamily="18" charset="0"/>
              </a:rPr>
              <a:t>$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99).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342900" marR="0" lvl="0" indent="-342900">
              <a:spcBef>
                <a:spcPts val="67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Upload</a:t>
            </a:r>
            <a:r>
              <a:rPr lang="en-US" sz="2000" b="1" spc="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the</a:t>
            </a:r>
            <a:r>
              <a:rPr lang="en-US" sz="2000" b="1" spc="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App:</a:t>
            </a:r>
            <a:endParaRPr lang="en-US" sz="2000" b="1" spc="0" dirty="0">
              <a:effectLst/>
              <a:latin typeface="Raleway" pitchFamily="2" charset="0"/>
              <a:ea typeface="Calibri" panose="020F0502020204030204" pitchFamily="34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69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Use</a:t>
            </a:r>
            <a:r>
              <a:rPr lang="en-US" sz="2000" spc="9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 err="1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Xcode</a:t>
            </a:r>
            <a:r>
              <a:rPr lang="en-US" sz="2000" spc="9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or</a:t>
            </a:r>
            <a:r>
              <a:rPr lang="en-US" sz="2000" spc="9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App</a:t>
            </a:r>
            <a:r>
              <a:rPr lang="en-US" sz="2000" spc="10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Store</a:t>
            </a:r>
            <a:r>
              <a:rPr lang="en-US" sz="2000" spc="9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Connect</a:t>
            </a:r>
            <a:r>
              <a:rPr lang="en-US" sz="2000" spc="9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to</a:t>
            </a:r>
            <a:r>
              <a:rPr lang="en-US" sz="2000" spc="10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upload</a:t>
            </a:r>
            <a:r>
              <a:rPr lang="en-US" sz="2000" spc="9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the</a:t>
            </a:r>
            <a:r>
              <a:rPr lang="en-US" sz="2000" spc="9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2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app.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34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Provide</a:t>
            </a:r>
            <a:r>
              <a:rPr lang="en-US" sz="2000" spc="-3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app</a:t>
            </a:r>
            <a:r>
              <a:rPr lang="en-US" sz="2000" spc="-3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details</a:t>
            </a:r>
            <a:r>
              <a:rPr lang="en-US" sz="2000" spc="-3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(name,</a:t>
            </a:r>
            <a:r>
              <a:rPr lang="en-US" sz="2000" spc="-3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description,</a:t>
            </a:r>
            <a:r>
              <a:rPr lang="en-US" sz="2000" spc="-3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screenshots,</a:t>
            </a:r>
            <a:r>
              <a:rPr lang="en-US" sz="2000" spc="-3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etc.).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342900" marR="0" lvl="0" indent="-342900">
              <a:spcBef>
                <a:spcPts val="72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Set</a:t>
            </a:r>
            <a:r>
              <a:rPr lang="en-US" sz="2000" b="1" spc="15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Pricing</a:t>
            </a:r>
            <a:r>
              <a:rPr lang="en-US" sz="2000" b="1" spc="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and</a:t>
            </a:r>
            <a:r>
              <a:rPr lang="en-US" sz="2000" b="1" spc="2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Availability:</a:t>
            </a:r>
            <a:endParaRPr lang="en-US" sz="2000" b="1" spc="0" dirty="0">
              <a:effectLst/>
              <a:latin typeface="Raleway" pitchFamily="2" charset="0"/>
              <a:ea typeface="Calibri" panose="020F0502020204030204" pitchFamily="34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69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Choose</a:t>
            </a:r>
            <a:r>
              <a:rPr lang="en-US" sz="2000" spc="4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pricing</a:t>
            </a:r>
            <a:r>
              <a:rPr lang="en-US" sz="2000" spc="4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tiers.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34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Select</a:t>
            </a:r>
            <a:r>
              <a:rPr lang="en-US" sz="2000" spc="15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target</a:t>
            </a:r>
            <a:r>
              <a:rPr lang="en-US" sz="2000" spc="16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regions.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342900" marR="0" lvl="0" indent="-342900">
              <a:spcBef>
                <a:spcPts val="72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Submit</a:t>
            </a:r>
            <a:r>
              <a:rPr lang="en-US" sz="2000" b="1" spc="5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for</a:t>
            </a:r>
            <a:r>
              <a:rPr lang="en-US" sz="2000" b="1" spc="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 </a:t>
            </a:r>
            <a:r>
              <a:rPr lang="en-US" sz="2000" b="1" spc="-10" dirty="0">
                <a:effectLst/>
                <a:latin typeface="Raleway" pitchFamily="2" charset="0"/>
                <a:ea typeface="Calibri" panose="020F0502020204030204" pitchFamily="34" charset="0"/>
                <a:cs typeface="Georgia" panose="02040502050405020303" pitchFamily="18" charset="0"/>
              </a:rPr>
              <a:t>Review:</a:t>
            </a:r>
            <a:endParaRPr lang="en-US" sz="2000" b="1" spc="0" dirty="0">
              <a:effectLst/>
              <a:latin typeface="Raleway" pitchFamily="2" charset="0"/>
              <a:ea typeface="Calibri" panose="020F0502020204030204" pitchFamily="34" charset="0"/>
              <a:cs typeface="Georgia" panose="02040502050405020303" pitchFamily="18" charset="0"/>
            </a:endParaRPr>
          </a:p>
          <a:p>
            <a:pPr marL="742950" marR="0" lvl="1" indent="-285750">
              <a:spcBef>
                <a:spcPts val="695"/>
              </a:spcBef>
              <a:spcAft>
                <a:spcPts val="0"/>
              </a:spcAft>
              <a:buSzPts val="1000"/>
              <a:buFont typeface="Georgia" panose="02040502050405020303" pitchFamily="18" charset="0"/>
              <a:buChar char="–"/>
              <a:tabLst>
                <a:tab pos="670560" algn="l"/>
              </a:tabLst>
            </a:pP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Apple</a:t>
            </a:r>
            <a:r>
              <a:rPr lang="en-US" sz="2000" spc="8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reviews</a:t>
            </a:r>
            <a:r>
              <a:rPr lang="en-US" sz="2000" spc="9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the</a:t>
            </a:r>
            <a:r>
              <a:rPr lang="en-US" sz="2000" spc="8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app</a:t>
            </a:r>
            <a:r>
              <a:rPr lang="en-US" sz="2000" spc="9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for</a:t>
            </a:r>
            <a:r>
              <a:rPr lang="en-US" sz="2000" spc="8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compliance</a:t>
            </a:r>
            <a:r>
              <a:rPr lang="en-US" sz="2000" spc="9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with</a:t>
            </a:r>
            <a:r>
              <a:rPr lang="en-US" sz="2000" spc="85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their</a:t>
            </a:r>
            <a:r>
              <a:rPr lang="en-US" sz="2000" spc="9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r>
              <a:rPr lang="en-US" sz="2000" spc="-10" dirty="0">
                <a:effectLst/>
                <a:latin typeface="Raleway" pitchFamily="2" charset="0"/>
                <a:ea typeface="Georgia" panose="02040502050405020303" pitchFamily="18" charset="0"/>
                <a:cs typeface="Georgia" panose="02040502050405020303" pitchFamily="18" charset="0"/>
              </a:rPr>
              <a:t>guidelines.</a:t>
            </a:r>
            <a:endParaRPr lang="en-US" sz="2800" spc="0" dirty="0">
              <a:effectLst/>
              <a:latin typeface="Raleway" pitchFamily="2" charset="0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0" marR="0">
              <a:spcBef>
                <a:spcPts val="50"/>
              </a:spcBef>
              <a:spcAft>
                <a:spcPts val="0"/>
              </a:spcAft>
            </a:pPr>
            <a:r>
              <a:rPr lang="en-US" sz="1450" dirty="0">
                <a:effectLst/>
                <a:latin typeface="Raleway" pitchFamily="2" charset="0"/>
                <a:ea typeface="Times New Roman" panose="02020603050405020304" pitchFamily="18" charset="0"/>
              </a:rPr>
              <a:t> </a:t>
            </a:r>
            <a:endParaRPr lang="en-US" sz="1000" dirty="0">
              <a:effectLst/>
              <a:latin typeface="Raleway" pitchFamily="2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62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2790" y="16585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App Store Guidelines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495420" y="338899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3200" dirty="0">
                <a:solidFill>
                  <a:srgbClr val="3C3939"/>
                </a:solidFill>
                <a:latin typeface="Raleway" pitchFamily="2" charset="0"/>
                <a:ea typeface="Roboto" pitchFamily="34" charset="-122"/>
                <a:cs typeface="Roboto" pitchFamily="34" charset="-120"/>
              </a:rPr>
              <a:t>Google Play Store Guidelines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3200" dirty="0">
              <a:solidFill>
                <a:srgbClr val="3C3939"/>
              </a:solidFill>
              <a:latin typeface="Raleway" pitchFamily="2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2" charset="0"/>
                <a:ea typeface="Roboto" pitchFamily="34" charset="-122"/>
                <a:cs typeface="Roboto" pitchFamily="34" charset="-120"/>
              </a:rPr>
              <a:t>• Ensure the app is free of malware and adheres to content policies.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2" charset="0"/>
                <a:ea typeface="Roboto" pitchFamily="34" charset="-122"/>
                <a:cs typeface="Roboto" pitchFamily="34" charset="-120"/>
              </a:rPr>
              <a:t>• Provide accurate metadata (e.g., app name, description, screenshots).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2" charset="0"/>
                <a:ea typeface="Roboto" pitchFamily="34" charset="-122"/>
                <a:cs typeface="Roboto" pitchFamily="34" charset="-120"/>
              </a:rPr>
              <a:t>• Test the app on different devices and Android versions.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2800" dirty="0">
              <a:solidFill>
                <a:srgbClr val="3C3939"/>
              </a:solidFill>
              <a:latin typeface="Raleway" pitchFamily="2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3200" dirty="0">
                <a:solidFill>
                  <a:srgbClr val="3C3939"/>
                </a:solidFill>
                <a:latin typeface="Raleway" pitchFamily="2" charset="0"/>
                <a:ea typeface="Roboto" pitchFamily="34" charset="-122"/>
                <a:cs typeface="Roboto" pitchFamily="34" charset="-120"/>
              </a:rPr>
              <a:t>Apple App Store Guidelines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3200" dirty="0">
              <a:solidFill>
                <a:srgbClr val="3C3939"/>
              </a:solidFill>
              <a:latin typeface="Raleway" pitchFamily="2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2" charset="0"/>
                <a:ea typeface="Roboto" pitchFamily="34" charset="-122"/>
                <a:cs typeface="Roboto" pitchFamily="34" charset="-120"/>
              </a:rPr>
              <a:t>• Follow Apple’s Human Interface Guidelines (HIG).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2" charset="0"/>
                <a:ea typeface="Roboto" pitchFamily="34" charset="-122"/>
                <a:cs typeface="Roboto" pitchFamily="34" charset="-120"/>
              </a:rPr>
              <a:t>• Ensure the app is stable and free of crashes.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2" charset="0"/>
                <a:ea typeface="Roboto" pitchFamily="34" charset="-122"/>
                <a:cs typeface="Roboto" pitchFamily="34" charset="-120"/>
              </a:rPr>
              <a:t>• Provide clear and accurate app metadata.</a:t>
            </a:r>
            <a:endParaRPr lang="en-US" sz="2800" dirty="0">
              <a:latin typeface="Raleway" pitchFamily="2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93790" y="5905500"/>
            <a:ext cx="13042821" cy="665559"/>
          </a:xfrm>
          <a:prstGeom prst="roundRect">
            <a:avLst>
              <a:gd name="adj" fmla="val 1431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01410" y="591312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028224" y="6056828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80190" y="39333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3353DEF-223A-4668-A6B8-BDA6A9F7638E}"/>
              </a:ext>
            </a:extLst>
          </p:cNvPr>
          <p:cNvSpPr txBox="1"/>
          <p:nvPr/>
        </p:nvSpPr>
        <p:spPr>
          <a:xfrm>
            <a:off x="5829300" y="747331"/>
            <a:ext cx="8610600" cy="72891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5565" marR="0">
              <a:spcBef>
                <a:spcPts val="0"/>
              </a:spcBef>
              <a:spcAft>
                <a:spcPts val="0"/>
              </a:spcAft>
            </a:pPr>
            <a:r>
              <a:rPr lang="en-US" sz="4000" b="1" kern="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Monitoring</a:t>
            </a:r>
            <a:r>
              <a:rPr lang="en-US" sz="4000" b="1" kern="0" spc="30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4000" b="1" kern="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and</a:t>
            </a:r>
            <a:r>
              <a:rPr lang="en-US" sz="4000" b="1" kern="0" spc="30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4000" b="1" kern="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Analytics</a:t>
            </a:r>
            <a:r>
              <a:rPr lang="en-US" sz="4000" b="1" kern="0" spc="30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4000" b="1" kern="0" spc="-1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Tools</a:t>
            </a:r>
            <a:endParaRPr lang="en-US" sz="4000" b="1" kern="0" dirty="0">
              <a:effectLst/>
              <a:latin typeface="Raleway" pitchFamily="2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75565" marR="0">
              <a:spcBef>
                <a:spcPts val="880"/>
              </a:spcBef>
              <a:spcAft>
                <a:spcPts val="0"/>
              </a:spcAft>
            </a:pP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After</a:t>
            </a:r>
            <a:r>
              <a:rPr lang="en-US" sz="2400" spc="-6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deployment,</a:t>
            </a:r>
            <a:r>
              <a:rPr lang="en-US" sz="2400" spc="-60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monitoring</a:t>
            </a:r>
            <a:r>
              <a:rPr lang="en-US" sz="2400" spc="-60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and</a:t>
            </a:r>
            <a:r>
              <a:rPr lang="en-US" sz="2400" spc="-6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analytics</a:t>
            </a:r>
            <a:r>
              <a:rPr lang="en-US" sz="2400" spc="-6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tools</a:t>
            </a:r>
            <a:r>
              <a:rPr lang="en-US" sz="2400" spc="-6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help</a:t>
            </a:r>
            <a:r>
              <a:rPr lang="en-US" sz="2400" spc="-60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track</a:t>
            </a:r>
            <a:r>
              <a:rPr lang="en-US" sz="2400" spc="-6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app</a:t>
            </a:r>
            <a:r>
              <a:rPr lang="en-US" sz="2400" spc="-6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performance,</a:t>
            </a:r>
            <a:r>
              <a:rPr lang="en-US" sz="2400" spc="-5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user</a:t>
            </a:r>
            <a:r>
              <a:rPr lang="en-US" sz="2400" spc="-6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behavior,</a:t>
            </a:r>
            <a:r>
              <a:rPr lang="en-US" sz="2400" spc="-5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Raleway" pitchFamily="2" charset="0"/>
                <a:ea typeface="Times New Roman" panose="02020603050405020304" pitchFamily="18" charset="0"/>
              </a:rPr>
              <a:t>and</a:t>
            </a:r>
            <a:r>
              <a:rPr lang="en-US" sz="2400" spc="-6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Raleway" pitchFamily="2" charset="0"/>
                <a:ea typeface="Times New Roman" panose="02020603050405020304" pitchFamily="18" charset="0"/>
              </a:rPr>
              <a:t>issues.</a:t>
            </a:r>
            <a:endParaRPr lang="en-US" sz="2400" dirty="0">
              <a:effectLst/>
              <a:latin typeface="Raleway" pitchFamily="2" charset="0"/>
              <a:ea typeface="Times New Roman" panose="02020603050405020304" pitchFamily="18" charset="0"/>
            </a:endParaRPr>
          </a:p>
          <a:p>
            <a:pPr marL="0" marR="0">
              <a:spcBef>
                <a:spcPts val="20"/>
              </a:spcBef>
              <a:spcAft>
                <a:spcPts val="0"/>
              </a:spcAft>
            </a:pPr>
            <a:r>
              <a:rPr lang="en-US" sz="3600" dirty="0">
                <a:effectLst/>
                <a:latin typeface="Raleway" pitchFamily="2" charset="0"/>
                <a:ea typeface="Times New Roman" panose="02020603050405020304" pitchFamily="18" charset="0"/>
              </a:rPr>
              <a:t> </a:t>
            </a:r>
            <a:endParaRPr lang="en-US" sz="2400" dirty="0">
              <a:effectLst/>
              <a:latin typeface="Raleway" pitchFamily="2" charset="0"/>
              <a:ea typeface="Times New Roman" panose="02020603050405020304" pitchFamily="18" charset="0"/>
            </a:endParaRPr>
          </a:p>
          <a:p>
            <a:pPr marL="75565" marR="0"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Monitoring</a:t>
            </a:r>
            <a:r>
              <a:rPr lang="en-US" sz="3200" b="1" spc="6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3200" b="1" spc="-1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Tools</a:t>
            </a:r>
            <a:endParaRPr lang="en-US" sz="3200" b="1" dirty="0">
              <a:effectLst/>
              <a:latin typeface="Raleway" pitchFamily="2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342900" marR="74930" lvl="0" indent="-342900">
              <a:spcBef>
                <a:spcPts val="5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2430" algn="l"/>
              </a:tabLst>
            </a:pP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Firebase</a:t>
            </a:r>
            <a:r>
              <a:rPr lang="en-US" sz="2400" b="1" spc="11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Performance</a:t>
            </a:r>
            <a:r>
              <a:rPr lang="en-US" sz="2400" b="1" spc="11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Monitoring:</a:t>
            </a:r>
            <a:r>
              <a:rPr lang="en-US" sz="2400" b="1" spc="20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Tracks</a:t>
            </a:r>
            <a:r>
              <a:rPr lang="en-US" sz="2400" spc="6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app</a:t>
            </a:r>
            <a:r>
              <a:rPr lang="en-US" sz="2400" spc="6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performance</a:t>
            </a:r>
            <a:r>
              <a:rPr lang="en-US" sz="2400" spc="6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metrics</a:t>
            </a:r>
            <a:r>
              <a:rPr lang="en-US" sz="2400" spc="6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like</a:t>
            </a:r>
            <a:r>
              <a:rPr lang="en-US" sz="2400" spc="6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startup</a:t>
            </a:r>
            <a:r>
              <a:rPr lang="en-US" sz="2400" spc="6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time</a:t>
            </a:r>
            <a:r>
              <a:rPr lang="en-US" sz="2400" spc="6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and network requests.</a:t>
            </a:r>
            <a:endParaRPr lang="en-US" sz="3200" spc="0" dirty="0">
              <a:effectLst/>
              <a:latin typeface="Raleway" pitchFamily="2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72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400" b="1" spc="0" dirty="0" err="1">
                <a:effectLst/>
                <a:latin typeface="Raleway" pitchFamily="2" charset="0"/>
                <a:ea typeface="Calibri" panose="020F0502020204030204" pitchFamily="34" charset="0"/>
              </a:rPr>
              <a:t>Crashlytics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:</a:t>
            </a:r>
            <a:r>
              <a:rPr lang="en-US" sz="2400" b="1" spc="13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Reports</a:t>
            </a:r>
            <a:r>
              <a:rPr lang="en-US" sz="2400" spc="4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and</a:t>
            </a:r>
            <a:r>
              <a:rPr lang="en-US" sz="2400" spc="4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analyzes</a:t>
            </a:r>
            <a:r>
              <a:rPr lang="en-US" sz="2400" spc="4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app</a:t>
            </a:r>
            <a:r>
              <a:rPr lang="en-US" sz="2400" spc="4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crashes</a:t>
            </a:r>
            <a:r>
              <a:rPr lang="en-US" sz="2400" spc="4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in</a:t>
            </a:r>
            <a:r>
              <a:rPr lang="en-US" sz="2400" spc="4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real-</a:t>
            </a:r>
            <a:r>
              <a:rPr lang="en-US" sz="2400" spc="-10" dirty="0">
                <a:effectLst/>
                <a:latin typeface="Raleway" pitchFamily="2" charset="0"/>
                <a:ea typeface="Calibri" panose="020F0502020204030204" pitchFamily="34" charset="0"/>
              </a:rPr>
              <a:t>time.</a:t>
            </a:r>
            <a:endParaRPr lang="en-US" sz="3200" spc="0" dirty="0">
              <a:effectLst/>
              <a:latin typeface="Raleway" pitchFamily="2" charset="0"/>
              <a:ea typeface="Calibri" panose="020F0502020204030204" pitchFamily="34" charset="0"/>
            </a:endParaRPr>
          </a:p>
          <a:p>
            <a:pPr marL="76200" marR="0">
              <a:spcBef>
                <a:spcPts val="175"/>
              </a:spcBef>
              <a:spcAft>
                <a:spcPts val="0"/>
              </a:spcAft>
            </a:pPr>
            <a: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  <a:t/>
            </a:r>
            <a:br>
              <a:rPr lang="en-US" sz="2000" dirty="0">
                <a:effectLst/>
                <a:latin typeface="Raleway" pitchFamily="2" charset="0"/>
                <a:ea typeface="Times New Roman" panose="02020603050405020304" pitchFamily="18" charset="0"/>
              </a:rPr>
            </a:br>
            <a:r>
              <a:rPr lang="en-US" sz="32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Analytics</a:t>
            </a:r>
            <a:r>
              <a:rPr lang="en-US" sz="3200" b="1" spc="18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3200" b="1" spc="-2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Tools </a:t>
            </a:r>
            <a:endParaRPr lang="en-US" sz="3200" b="1" dirty="0">
              <a:effectLst/>
              <a:latin typeface="Raleway" pitchFamily="2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342900" marR="0" lvl="0" indent="-342900">
              <a:spcBef>
                <a:spcPts val="5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Google</a:t>
            </a:r>
            <a:r>
              <a:rPr lang="en-US" sz="2400" b="1" spc="18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Analytics</a:t>
            </a:r>
            <a:r>
              <a:rPr lang="en-US" sz="2400" b="1" spc="19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for</a:t>
            </a:r>
            <a:r>
              <a:rPr lang="en-US" sz="2400" b="1" spc="18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Firebase:</a:t>
            </a:r>
            <a:r>
              <a:rPr lang="en-US" sz="2400" b="1" spc="25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Tracks</a:t>
            </a:r>
            <a:r>
              <a:rPr lang="en-US" sz="2400" spc="13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user</a:t>
            </a:r>
            <a:r>
              <a:rPr lang="en-US" sz="2400" spc="14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engagement,</a:t>
            </a:r>
            <a:r>
              <a:rPr lang="en-US" sz="2400" spc="13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retention,</a:t>
            </a:r>
            <a:r>
              <a:rPr lang="en-US" sz="2400" spc="13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and</a:t>
            </a:r>
            <a:r>
              <a:rPr lang="en-US" sz="2400" spc="14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in-app</a:t>
            </a:r>
            <a:r>
              <a:rPr lang="en-US" sz="2400" spc="13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Raleway" pitchFamily="2" charset="0"/>
                <a:ea typeface="Calibri" panose="020F0502020204030204" pitchFamily="34" charset="0"/>
              </a:rPr>
              <a:t>behavior.</a:t>
            </a:r>
            <a:endParaRPr lang="en-US" sz="3200" spc="0" dirty="0">
              <a:effectLst/>
              <a:latin typeface="Raleway" pitchFamily="2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77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400" b="1" spc="0" dirty="0" err="1">
                <a:effectLst/>
                <a:latin typeface="Raleway" pitchFamily="2" charset="0"/>
                <a:ea typeface="Calibri" panose="020F0502020204030204" pitchFamily="34" charset="0"/>
              </a:rPr>
              <a:t>Mixpanel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:</a:t>
            </a:r>
            <a:r>
              <a:rPr lang="en-US" sz="2400" b="1" spc="36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Provides</a:t>
            </a:r>
            <a:r>
              <a:rPr lang="en-US" sz="2400" spc="21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advanced</a:t>
            </a:r>
            <a:r>
              <a:rPr lang="en-US" sz="2400" spc="21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analytics</a:t>
            </a:r>
            <a:r>
              <a:rPr lang="en-US" sz="2400" spc="21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for</a:t>
            </a:r>
            <a:r>
              <a:rPr lang="en-US" sz="2400" spc="21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user</a:t>
            </a:r>
            <a:r>
              <a:rPr lang="en-US" sz="2400" spc="21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segmentation</a:t>
            </a:r>
            <a:r>
              <a:rPr lang="en-US" sz="2400" spc="21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and</a:t>
            </a:r>
            <a:r>
              <a:rPr lang="en-US" sz="2400" spc="21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funnel</a:t>
            </a:r>
            <a:r>
              <a:rPr lang="en-US" sz="2400" spc="21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Raleway" pitchFamily="2" charset="0"/>
                <a:ea typeface="Calibri" panose="020F0502020204030204" pitchFamily="34" charset="0"/>
              </a:rPr>
              <a:t>analysis.</a:t>
            </a:r>
            <a:endParaRPr lang="en-US" sz="3200" spc="0" dirty="0">
              <a:effectLst/>
              <a:latin typeface="Raleway" pitchFamily="2" charset="0"/>
              <a:ea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D518BA-FE37-4678-8211-C114FEBB7D44}"/>
              </a:ext>
            </a:extLst>
          </p:cNvPr>
          <p:cNvSpPr txBox="1"/>
          <p:nvPr/>
        </p:nvSpPr>
        <p:spPr>
          <a:xfrm>
            <a:off x="628650" y="1483310"/>
            <a:ext cx="11830050" cy="372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000" b="1" i="0" u="none" strike="noStrike" baseline="0" dirty="0">
                <a:latin typeface="Raleway" pitchFamily="2" charset="0"/>
              </a:rPr>
              <a:t>Conclusion</a:t>
            </a:r>
          </a:p>
          <a:p>
            <a:pPr algn="l"/>
            <a:endParaRPr lang="en-US" sz="2800" b="0" i="0" u="none" strike="noStrike" baseline="0" dirty="0">
              <a:latin typeface="Raleway" pitchFamily="2" charset="0"/>
            </a:endParaRPr>
          </a:p>
          <a:p>
            <a:pPr algn="l"/>
            <a:endParaRPr lang="en-US" sz="2800" dirty="0">
              <a:latin typeface="Raleway" pitchFamily="2" charset="0"/>
            </a:endParaRPr>
          </a:p>
          <a:p>
            <a:pPr algn="l"/>
            <a:r>
              <a:rPr lang="en-US" sz="2800" b="0" i="0" u="none" strike="noStrike" baseline="0" dirty="0">
                <a:latin typeface="Raleway" pitchFamily="2" charset="0"/>
              </a:rPr>
              <a:t>Testing, deployment, and maintenance are critical phases in the app development lifecycle. By following</a:t>
            </a:r>
          </a:p>
          <a:p>
            <a:pPr algn="l"/>
            <a:r>
              <a:rPr lang="en-US" sz="2800" b="0" i="0" u="none" strike="noStrike" baseline="0" dirty="0">
                <a:latin typeface="Raleway" pitchFamily="2" charset="0"/>
              </a:rPr>
              <a:t>best practices and using the right tools, developers can ensure their apps are high-quality, compliant</a:t>
            </a:r>
          </a:p>
          <a:p>
            <a:pPr algn="l"/>
            <a:r>
              <a:rPr lang="en-US" sz="2800" b="0" i="0" u="none" strike="noStrike" baseline="0" dirty="0">
                <a:latin typeface="Raleway" pitchFamily="2" charset="0"/>
              </a:rPr>
              <a:t>with store guidelines, and provide a great user experience.</a:t>
            </a:r>
            <a:endParaRPr lang="en-US" sz="2800" dirty="0"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483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00ED8B7E-0B38-4BA5-B62F-7D45FE6FF3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2" t="7539" r="3155" b="7725"/>
          <a:stretch/>
        </p:blipFill>
        <p:spPr bwMode="auto">
          <a:xfrm>
            <a:off x="1747157" y="2853638"/>
            <a:ext cx="11136086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xmlns="" id="{F3EFFBBE-35F4-436E-93F3-55AED09D6E20}"/>
              </a:ext>
            </a:extLst>
          </p:cNvPr>
          <p:cNvSpPr/>
          <p:nvPr/>
        </p:nvSpPr>
        <p:spPr>
          <a:xfrm>
            <a:off x="352919" y="3421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Types of Testing</a:t>
            </a:r>
            <a:endParaRPr lang="en-US" sz="44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68FB0EB-D416-4E6D-88DA-CB6607AC26EF}"/>
              </a:ext>
            </a:extLst>
          </p:cNvPr>
          <p:cNvSpPr txBox="1"/>
          <p:nvPr/>
        </p:nvSpPr>
        <p:spPr>
          <a:xfrm>
            <a:off x="352919" y="1597914"/>
            <a:ext cx="13128172" cy="128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>
              <a:lnSpc>
                <a:spcPct val="103000"/>
              </a:lnSpc>
              <a:spcBef>
                <a:spcPts val="875"/>
              </a:spcBef>
              <a:spcAft>
                <a:spcPts val="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Testing</a:t>
            </a:r>
            <a:r>
              <a:rPr lang="en-US" sz="2400" spc="1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</a:t>
            </a:r>
            <a:r>
              <a:rPr lang="en-US" sz="2400" spc="1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US" sz="2400" spc="1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critical</a:t>
            </a:r>
            <a:r>
              <a:rPr lang="en-US" sz="2400" spc="17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part</a:t>
            </a:r>
            <a:r>
              <a:rPr lang="en-US" sz="2400" spc="17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17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1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</a:t>
            </a:r>
            <a:r>
              <a:rPr lang="en-US" sz="2400" spc="17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development</a:t>
            </a:r>
            <a:r>
              <a:rPr lang="en-US" sz="2400" spc="17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lifecycle.</a:t>
            </a:r>
            <a:r>
              <a:rPr lang="en-US" sz="2400" spc="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</a:t>
            </a:r>
            <a:r>
              <a:rPr lang="en-US" sz="2400" spc="17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ensures</a:t>
            </a:r>
            <a:r>
              <a:rPr lang="en-US" sz="2400" spc="1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that</a:t>
            </a:r>
            <a:r>
              <a:rPr lang="en-US" sz="2400" spc="17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1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</a:t>
            </a:r>
            <a:r>
              <a:rPr lang="en-US" sz="2400" spc="17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</a:t>
            </a:r>
            <a:r>
              <a:rPr lang="en-US" sz="2400" spc="17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functional,</a:t>
            </a:r>
            <a:r>
              <a:rPr lang="en-US" sz="2400" spc="1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user- friendly, and performs well under various conditions.</a:t>
            </a:r>
          </a:p>
          <a:p>
            <a:pPr marL="0" marR="0">
              <a:spcBef>
                <a:spcPts val="20"/>
              </a:spcBef>
              <a:spcAft>
                <a:spcPts val="0"/>
              </a:spcAft>
            </a:pP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67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61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Unit Testing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0350" y="2624135"/>
            <a:ext cx="3878265" cy="387826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89" y="2975150"/>
            <a:ext cx="8987025" cy="352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Unit tests isolate and validate individual components. Each unit of code works as </a:t>
            </a:r>
            <a:r>
              <a:rPr lang="en-US" sz="2400" smtClean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expected. This </a:t>
            </a: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reduces bugs. Early detection helps maintain app stability.</a:t>
            </a:r>
          </a:p>
          <a:p>
            <a:pPr marL="342900" marR="0" lvl="0" indent="-342900">
              <a:spcBef>
                <a:spcPts val="5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Tests</a:t>
            </a:r>
            <a:r>
              <a:rPr lang="en-US" sz="2800" spc="9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individual</a:t>
            </a:r>
            <a:r>
              <a:rPr lang="en-US" sz="2800" spc="9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components</a:t>
            </a:r>
            <a:r>
              <a:rPr lang="en-US" sz="2800" spc="9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or</a:t>
            </a:r>
            <a:r>
              <a:rPr lang="en-US" sz="2800" spc="9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functions</a:t>
            </a:r>
            <a:r>
              <a:rPr lang="en-US" sz="2800" spc="9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</a:t>
            </a:r>
            <a:r>
              <a:rPr lang="en-US" sz="2800" spc="9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isolation.</a:t>
            </a:r>
            <a:endParaRPr lang="en-US" sz="2800" spc="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7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Ensures</a:t>
            </a:r>
            <a:r>
              <a:rPr lang="en-US" sz="2800" spc="2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that</a:t>
            </a:r>
            <a:r>
              <a:rPr lang="en-US" sz="2800" spc="2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each</a:t>
            </a:r>
            <a:r>
              <a:rPr lang="en-US" sz="2800" spc="2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part</a:t>
            </a:r>
            <a:r>
              <a:rPr lang="en-US" sz="2800" spc="3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of</a:t>
            </a:r>
            <a:r>
              <a:rPr lang="en-US" sz="2800" spc="2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</a:t>
            </a:r>
            <a:r>
              <a:rPr lang="en-US" sz="2800" spc="2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app</a:t>
            </a:r>
            <a:r>
              <a:rPr lang="en-US" sz="2800" spc="3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works</a:t>
            </a:r>
            <a:r>
              <a:rPr lang="en-US" sz="2800" spc="2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as</a:t>
            </a:r>
            <a:r>
              <a:rPr lang="en-US" sz="2800" spc="2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expected.</a:t>
            </a:r>
            <a:endParaRPr lang="en-US" sz="2800" spc="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7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Example:</a:t>
            </a:r>
            <a:r>
              <a:rPr lang="en-US" sz="2800" spc="7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Testing</a:t>
            </a:r>
            <a:r>
              <a:rPr lang="en-US" sz="28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</a:t>
            </a:r>
            <a:r>
              <a:rPr lang="en-US" sz="28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function</a:t>
            </a:r>
            <a:r>
              <a:rPr lang="en-US" sz="28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that</a:t>
            </a:r>
            <a:r>
              <a:rPr lang="en-US" sz="28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calculates</a:t>
            </a:r>
            <a:r>
              <a:rPr lang="en-US" sz="2800" spc="-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prime number.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61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Unit Testing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9350" y="2624135"/>
            <a:ext cx="4259265" cy="4259265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B61B20AE-3B80-47CB-BC6E-CB9F4E29BB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675" y="2206386"/>
            <a:ext cx="8616910" cy="600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 Prime Number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Function: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bool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isPrime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(int number)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 if (number &lt;= 1) return false;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for (int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2;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&lt; number;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++)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 if (number %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== 0) return false;}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return true;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}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Unit Test: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void main()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test('Prime number test', () 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expect(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isPrime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(2), true);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expect(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isPrime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(4), false);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expect(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isPrime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(11), true);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expect(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isPrime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(1), false); }); }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040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E3C27AC-C9E4-4FEC-A203-16A0514E2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993" y="0"/>
            <a:ext cx="8866414" cy="4433207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xmlns="" id="{2F891924-BC9F-42BA-B463-D1049824DEB3}"/>
              </a:ext>
            </a:extLst>
          </p:cNvPr>
          <p:cNvSpPr/>
          <p:nvPr/>
        </p:nvSpPr>
        <p:spPr>
          <a:xfrm>
            <a:off x="1758990" y="4702350"/>
            <a:ext cx="8987025" cy="352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6200" marR="0">
              <a:spcBef>
                <a:spcPts val="0"/>
              </a:spcBef>
              <a:spcAft>
                <a:spcPts val="0"/>
              </a:spcAft>
            </a:pPr>
            <a:r>
              <a:rPr lang="en-US" sz="36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UI</a:t>
            </a:r>
            <a:r>
              <a:rPr lang="en-US" sz="3600" b="1" spc="18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3600" b="1" spc="-1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Testing</a:t>
            </a:r>
            <a:endParaRPr lang="en-US" sz="3600" b="1" dirty="0">
              <a:effectLst/>
              <a:latin typeface="Raleway" pitchFamily="2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342900" marR="0" lvl="0" indent="-342900">
              <a:spcBef>
                <a:spcPts val="56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Tests</a:t>
            </a:r>
            <a:r>
              <a:rPr lang="en-US" sz="2400" spc="9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</a:t>
            </a:r>
            <a:r>
              <a:rPr lang="en-US" sz="24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user</a:t>
            </a:r>
            <a:r>
              <a:rPr lang="en-US" sz="24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interface</a:t>
            </a:r>
            <a:r>
              <a:rPr lang="en-US" sz="24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</a:t>
            </a:r>
            <a:r>
              <a:rPr lang="en-US" sz="24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ensure</a:t>
            </a:r>
            <a:r>
              <a:rPr lang="en-US" sz="24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it</a:t>
            </a:r>
            <a:r>
              <a:rPr lang="en-US" sz="24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behaves</a:t>
            </a:r>
            <a:r>
              <a:rPr lang="en-US" sz="24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as</a:t>
            </a:r>
            <a:r>
              <a:rPr lang="en-US" sz="24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expected.</a:t>
            </a:r>
            <a:endParaRPr lang="en-US" sz="3200" spc="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77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Validates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user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interactions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like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button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clicks,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form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submissions,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and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navigation.</a:t>
            </a:r>
            <a:endParaRPr lang="en-US" sz="3200" spc="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7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Example:</a:t>
            </a:r>
            <a:r>
              <a:rPr lang="en-US" sz="2400" spc="22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Testing</a:t>
            </a:r>
            <a:r>
              <a:rPr lang="en-US" sz="24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if</a:t>
            </a:r>
            <a:r>
              <a:rPr lang="en-US" sz="2400" spc="10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</a:t>
            </a:r>
            <a:r>
              <a:rPr lang="en-US" sz="2400" spc="10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login</a:t>
            </a:r>
            <a:r>
              <a:rPr lang="en-US" sz="2400" spc="10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button</a:t>
            </a:r>
            <a:r>
              <a:rPr lang="en-US" sz="2400" spc="10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navigates</a:t>
            </a:r>
            <a:r>
              <a:rPr lang="en-US" sz="24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</a:t>
            </a:r>
            <a:r>
              <a:rPr lang="en-US" sz="2400" spc="10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</a:t>
            </a:r>
            <a:r>
              <a:rPr lang="en-US" sz="2400" spc="10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home</a:t>
            </a:r>
            <a:r>
              <a:rPr lang="en-US" sz="2400" spc="10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screen.</a:t>
            </a:r>
            <a:endParaRPr lang="en-US" sz="3200" spc="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E3C27AC-C9E4-4FEC-A203-16A0514E2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9897" y="0"/>
            <a:ext cx="5931354" cy="2965677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FBFD7997-0BD3-48E3-95D4-A924DD1264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899" y="2546163"/>
            <a:ext cx="13525501" cy="6494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a Flutter login screen, you want to verify that pressing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button navigates to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Home Screen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testWidgets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('Login button navigates to home', 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WidgetTester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tester) async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await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tester.pumpWidget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MyApp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// Find the login button and tap it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final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loginButton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find.text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('Login');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await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tester.tap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loginButton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await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tester.pumpAndSettle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// Verify if home screen is displayed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expect(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find.text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('Home Screen'),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findsOneWidget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});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ensures the login button works correctly.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717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80190" y="39333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A5088F7-D002-428F-B2C9-423285650E1E}"/>
              </a:ext>
            </a:extLst>
          </p:cNvPr>
          <p:cNvSpPr txBox="1"/>
          <p:nvPr/>
        </p:nvSpPr>
        <p:spPr>
          <a:xfrm>
            <a:off x="146031" y="0"/>
            <a:ext cx="8997969" cy="9341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>
              <a:spcBef>
                <a:spcPts val="5"/>
              </a:spcBef>
              <a:spcAft>
                <a:spcPts val="0"/>
              </a:spcAft>
            </a:pPr>
            <a:endParaRPr lang="en-US" sz="4000" b="1" dirty="0">
              <a:effectLst/>
              <a:latin typeface="Book Antiqua" panose="02040602050305030304" pitchFamily="18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76200" marR="0">
              <a:spcBef>
                <a:spcPts val="5"/>
              </a:spcBef>
              <a:spcAft>
                <a:spcPts val="0"/>
              </a:spcAft>
            </a:pPr>
            <a:r>
              <a:rPr lang="en-US" sz="40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Performance</a:t>
            </a:r>
            <a:r>
              <a:rPr lang="en-US" sz="4000" b="1" spc="23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4000" b="1" spc="-1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Testing</a:t>
            </a:r>
            <a:endParaRPr lang="en-US" sz="4000" b="1" spc="-10" dirty="0">
              <a:latin typeface="Raleway" pitchFamily="2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76200" marR="0">
              <a:spcBef>
                <a:spcPts val="5"/>
              </a:spcBef>
              <a:spcAft>
                <a:spcPts val="0"/>
              </a:spcAft>
            </a:pPr>
            <a:endParaRPr lang="en-US" sz="4000" b="1" dirty="0">
              <a:effectLst/>
              <a:latin typeface="Book Antiqua" panose="02040602050305030304" pitchFamily="18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342900" marR="0" lvl="0" indent="-342900">
              <a:spcBef>
                <a:spcPts val="56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Evaluates</a:t>
            </a:r>
            <a:r>
              <a:rPr lang="en-US" sz="2800" spc="8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</a:t>
            </a:r>
            <a:r>
              <a:rPr lang="en-US" sz="2800" spc="9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app’s</a:t>
            </a:r>
            <a:r>
              <a:rPr lang="en-US" sz="2800" spc="8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performance</a:t>
            </a:r>
            <a:r>
              <a:rPr lang="en-US" sz="2800" spc="9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under</a:t>
            </a:r>
            <a:r>
              <a:rPr lang="en-US" sz="2800" spc="8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different</a:t>
            </a:r>
            <a:r>
              <a:rPr lang="en-US" sz="2800" spc="9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conditions</a:t>
            </a:r>
            <a:r>
              <a:rPr lang="en-US" sz="2800" spc="8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(e.g.,</a:t>
            </a:r>
            <a:r>
              <a:rPr lang="en-US" sz="2800" spc="9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low</a:t>
            </a:r>
            <a:r>
              <a:rPr lang="en-US" sz="2800" spc="8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memory,</a:t>
            </a:r>
            <a:r>
              <a:rPr lang="en-US" sz="2800" spc="9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high</a:t>
            </a:r>
            <a:r>
              <a:rPr lang="en-US" sz="2800" spc="9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CPU</a:t>
            </a:r>
            <a:r>
              <a:rPr lang="en-US" sz="2800" spc="8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usage).</a:t>
            </a:r>
            <a:endParaRPr lang="en-US" sz="3600" spc="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77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Ensures</a:t>
            </a:r>
            <a:r>
              <a:rPr lang="en-US" sz="2800" spc="10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</a:t>
            </a:r>
            <a:r>
              <a:rPr lang="en-US" sz="2800" spc="1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app</a:t>
            </a:r>
            <a:r>
              <a:rPr lang="en-US" sz="2800" spc="10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is</a:t>
            </a:r>
            <a:r>
              <a:rPr lang="en-US" sz="2800" spc="1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responsive</a:t>
            </a:r>
            <a:r>
              <a:rPr lang="en-US" sz="2800" spc="10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and</a:t>
            </a:r>
            <a:r>
              <a:rPr lang="en-US" sz="2800" spc="1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stable.</a:t>
            </a:r>
            <a:endParaRPr lang="en-US" sz="3600" spc="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Example:</a:t>
            </a:r>
            <a:r>
              <a:rPr lang="en-US" sz="2800" spc="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Testing</a:t>
            </a:r>
            <a:r>
              <a:rPr lang="en-US" sz="2800" spc="9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how</a:t>
            </a:r>
            <a:r>
              <a:rPr lang="en-US" sz="2800" spc="8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</a:t>
            </a:r>
            <a:r>
              <a:rPr lang="en-US" sz="2800" spc="8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app</a:t>
            </a:r>
            <a:r>
              <a:rPr lang="en-US" sz="2800" spc="9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performs</a:t>
            </a:r>
            <a:r>
              <a:rPr lang="en-US" sz="2800" spc="8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with</a:t>
            </a:r>
            <a:r>
              <a:rPr lang="en-US" sz="2800" spc="9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1,000</a:t>
            </a:r>
            <a:r>
              <a:rPr lang="en-US" sz="2800" spc="8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simultaneous</a:t>
            </a:r>
            <a:r>
              <a:rPr lang="en-US" sz="2800" spc="85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spc="-1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users. </a:t>
            </a:r>
          </a:p>
          <a:p>
            <a:endParaRPr lang="en-US" sz="2800" dirty="0"/>
          </a:p>
          <a:p>
            <a:r>
              <a:rPr lang="en-US" sz="2800" dirty="0"/>
              <a:t>To check how your app performs when handling 1,000 simultaneous API requests. Using </a:t>
            </a:r>
            <a:r>
              <a:rPr lang="en-US" sz="2800" b="1" dirty="0"/>
              <a:t>JMeter</a:t>
            </a:r>
            <a:r>
              <a:rPr lang="en-US" sz="2800" dirty="0"/>
              <a:t> or </a:t>
            </a:r>
            <a:r>
              <a:rPr lang="en-US" sz="2800" b="1" dirty="0"/>
              <a:t>Firebase Performance Monitoring</a:t>
            </a:r>
            <a:r>
              <a:rPr lang="en-US" sz="2800" dirty="0"/>
              <a:t>, you simulate heavy loads and analyze response times.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If an API takes more than </a:t>
            </a:r>
            <a:r>
              <a:rPr lang="en-US" sz="2800" b="1" dirty="0"/>
              <a:t>2 seconds</a:t>
            </a:r>
            <a:r>
              <a:rPr lang="en-US" sz="2800" dirty="0"/>
              <a:t>, it may need optimization.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If the app crashes under heavy load, it indicates a memory leak or inefficiency.</a:t>
            </a:r>
          </a:p>
          <a:p>
            <a:pPr marL="342900" marR="0" lvl="0" indent="-342900">
              <a:spcBef>
                <a:spcPts val="7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endParaRPr lang="en-US" sz="2800" spc="-1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7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endParaRPr lang="en-US" sz="3600" spc="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6144"/>
            <a:ext cx="57066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Debugging Strategies </a:t>
            </a:r>
            <a:r>
              <a:rPr lang="en-US" sz="4800" dirty="0">
                <a:effectLst/>
                <a:latin typeface="Raleway" pitchFamily="2" charset="0"/>
                <a:ea typeface="Times New Roman" panose="02020603050405020304" pitchFamily="18" charset="0"/>
              </a:rPr>
              <a:t>and</a:t>
            </a:r>
            <a:r>
              <a:rPr lang="en-US" sz="4800" spc="255" dirty="0">
                <a:effectLst/>
                <a:latin typeface="Raleway" pitchFamily="2" charset="0"/>
                <a:ea typeface="Times New Roman" panose="02020603050405020304" pitchFamily="18" charset="0"/>
              </a:rPr>
              <a:t> </a:t>
            </a:r>
            <a:r>
              <a:rPr lang="en-US" sz="4800" spc="-10" dirty="0">
                <a:effectLst/>
                <a:latin typeface="Raleway" pitchFamily="2" charset="0"/>
                <a:ea typeface="Times New Roman" panose="02020603050405020304" pitchFamily="18" charset="0"/>
              </a:rPr>
              <a:t>Tools</a:t>
            </a:r>
            <a:endParaRPr lang="en-US" sz="4450" dirty="0">
              <a:latin typeface="Raleway" pitchFamily="2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1544" y="2844522"/>
            <a:ext cx="5628856" cy="38488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1" y="2844522"/>
            <a:ext cx="74739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6200" marR="0">
              <a:lnSpc>
                <a:spcPct val="103000"/>
              </a:lnSpc>
              <a:spcBef>
                <a:spcPts val="880"/>
              </a:spcBef>
              <a:spcAft>
                <a:spcPts val="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Debugging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process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identifying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fixing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issues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app.</a:t>
            </a:r>
            <a:r>
              <a:rPr lang="en-US" sz="2400" spc="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Effective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debugging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strategies</a:t>
            </a:r>
            <a:r>
              <a:rPr lang="en-US" sz="2400" spc="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 tools are essential for maintaining app quality.</a:t>
            </a:r>
          </a:p>
          <a:p>
            <a:pPr marL="0" marR="0">
              <a:spcBef>
                <a:spcPts val="15"/>
              </a:spcBef>
              <a:spcAft>
                <a:spcPts val="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76200" marR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Debugging</a:t>
            </a:r>
            <a:r>
              <a:rPr lang="en-US" sz="2400" b="1" spc="20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2400" b="1" spc="-1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Strategies</a:t>
            </a:r>
            <a:endParaRPr lang="en-US" sz="2400" b="1" dirty="0">
              <a:effectLst/>
              <a:latin typeface="Raleway" pitchFamily="2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342900" marR="0" lvl="0" indent="-342900">
              <a:spcBef>
                <a:spcPts val="5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Reproduce</a:t>
            </a:r>
            <a:r>
              <a:rPr lang="en-US" sz="2400" b="1" spc="17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the</a:t>
            </a:r>
            <a:r>
              <a:rPr lang="en-US" sz="2400" b="1" spc="17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Issue:</a:t>
            </a:r>
            <a:r>
              <a:rPr lang="en-US" sz="2400" b="1" spc="25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Identify</a:t>
            </a:r>
            <a:r>
              <a:rPr lang="en-US" sz="2400" spc="12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the</a:t>
            </a:r>
            <a:r>
              <a:rPr lang="en-US" sz="2400" spc="13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steps</a:t>
            </a:r>
            <a:r>
              <a:rPr lang="en-US" sz="2400" spc="12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to</a:t>
            </a:r>
            <a:r>
              <a:rPr lang="en-US" sz="2400" spc="13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reproduce</a:t>
            </a:r>
            <a:r>
              <a:rPr lang="en-US" sz="2400" spc="12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the</a:t>
            </a:r>
            <a:r>
              <a:rPr lang="en-US" sz="2400" spc="13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-20" dirty="0">
                <a:effectLst/>
                <a:latin typeface="Raleway" pitchFamily="2" charset="0"/>
                <a:ea typeface="Calibri" panose="020F0502020204030204" pitchFamily="34" charset="0"/>
              </a:rPr>
              <a:t>bug.</a:t>
            </a:r>
            <a:endParaRPr lang="en-US" sz="2400" spc="0" dirty="0">
              <a:effectLst/>
              <a:latin typeface="Raleway" pitchFamily="2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77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Isolate</a:t>
            </a:r>
            <a:r>
              <a:rPr lang="en-US" sz="2400" b="1" spc="-3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the</a:t>
            </a:r>
            <a:r>
              <a:rPr lang="en-US" sz="2400" b="1" spc="-4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Problem:</a:t>
            </a:r>
            <a:r>
              <a:rPr lang="en-US" sz="2400" b="1" spc="3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Narrow</a:t>
            </a:r>
            <a:r>
              <a:rPr lang="en-US" sz="2400" spc="-6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down</a:t>
            </a:r>
            <a:r>
              <a:rPr lang="en-US" sz="2400" spc="-6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the</a:t>
            </a:r>
            <a:r>
              <a:rPr lang="en-US" sz="2400" spc="-6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source</a:t>
            </a:r>
            <a:r>
              <a:rPr lang="en-US" sz="2400" spc="-6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of</a:t>
            </a:r>
            <a:r>
              <a:rPr lang="en-US" sz="2400" spc="-6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the</a:t>
            </a:r>
            <a:r>
              <a:rPr lang="en-US" sz="2400" spc="-6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issue</a:t>
            </a:r>
            <a:r>
              <a:rPr lang="en-US" sz="2400" spc="-6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(e.g.,</a:t>
            </a:r>
            <a:r>
              <a:rPr lang="en-US" sz="2400" spc="-5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specific</a:t>
            </a:r>
            <a:r>
              <a:rPr lang="en-US" sz="2400" spc="-6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function</a:t>
            </a:r>
            <a:r>
              <a:rPr lang="en-US" sz="2400" spc="-6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or</a:t>
            </a:r>
            <a:r>
              <a:rPr lang="en-US" sz="2400" spc="-6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Raleway" pitchFamily="2" charset="0"/>
                <a:ea typeface="Calibri" panose="020F0502020204030204" pitchFamily="34" charset="0"/>
              </a:rPr>
              <a:t>component).</a:t>
            </a:r>
            <a:endParaRPr lang="en-US" sz="2400" spc="0" dirty="0">
              <a:effectLst/>
              <a:latin typeface="Raleway" pitchFamily="2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7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Fix</a:t>
            </a:r>
            <a:r>
              <a:rPr lang="en-US" sz="2400" b="1" spc="8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and</a:t>
            </a:r>
            <a:r>
              <a:rPr lang="en-US" sz="2400" b="1" spc="8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b="1" spc="0" dirty="0">
                <a:effectLst/>
                <a:latin typeface="Raleway" pitchFamily="2" charset="0"/>
                <a:ea typeface="Calibri" panose="020F0502020204030204" pitchFamily="34" charset="0"/>
              </a:rPr>
              <a:t>Verify:</a:t>
            </a:r>
            <a:r>
              <a:rPr lang="en-US" sz="2400" b="1" spc="13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Apply</a:t>
            </a:r>
            <a:r>
              <a:rPr lang="en-US" sz="2400" spc="4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the</a:t>
            </a:r>
            <a:r>
              <a:rPr lang="en-US" sz="2400" spc="4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fix</a:t>
            </a:r>
            <a:r>
              <a:rPr lang="en-US" sz="2400" spc="4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and</a:t>
            </a:r>
            <a:r>
              <a:rPr lang="en-US" sz="2400" spc="4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test</a:t>
            </a:r>
            <a:r>
              <a:rPr lang="en-US" sz="2400" spc="4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to</a:t>
            </a:r>
            <a:r>
              <a:rPr lang="en-US" sz="2400" spc="4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ensure</a:t>
            </a:r>
            <a:r>
              <a:rPr lang="en-US" sz="2400" spc="4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the</a:t>
            </a:r>
            <a:r>
              <a:rPr lang="en-US" sz="2400" spc="4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issue</a:t>
            </a:r>
            <a:r>
              <a:rPr lang="en-US" sz="2400" spc="4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0" dirty="0">
                <a:effectLst/>
                <a:latin typeface="Raleway" pitchFamily="2" charset="0"/>
                <a:ea typeface="Calibri" panose="020F0502020204030204" pitchFamily="34" charset="0"/>
              </a:rPr>
              <a:t>is</a:t>
            </a:r>
            <a:r>
              <a:rPr lang="en-US" sz="2400" spc="4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400" spc="-10" dirty="0">
                <a:effectLst/>
                <a:latin typeface="Raleway" pitchFamily="2" charset="0"/>
                <a:ea typeface="Calibri" panose="020F0502020204030204" pitchFamily="34" charset="0"/>
              </a:rPr>
              <a:t>resolved</a:t>
            </a:r>
            <a:r>
              <a:rPr lang="en-US" sz="1800" spc="-10" dirty="0">
                <a:effectLst/>
                <a:latin typeface="Raleway" pitchFamily="2" charset="0"/>
                <a:ea typeface="Calibri" panose="020F0502020204030204" pitchFamily="34" charset="0"/>
              </a:rPr>
              <a:t>.</a:t>
            </a:r>
            <a:endParaRPr lang="en-US" sz="1800" spc="0" dirty="0">
              <a:effectLst/>
              <a:latin typeface="Raleway" pitchFamily="2" charset="0"/>
              <a:ea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9333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8B2107A-AE20-47AC-8981-FB8711EE4CC7}"/>
              </a:ext>
            </a:extLst>
          </p:cNvPr>
          <p:cNvSpPr txBox="1"/>
          <p:nvPr/>
        </p:nvSpPr>
        <p:spPr>
          <a:xfrm>
            <a:off x="476250" y="957079"/>
            <a:ext cx="5181600" cy="6776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>
              <a:spcBef>
                <a:spcPts val="0"/>
              </a:spcBef>
              <a:spcAft>
                <a:spcPts val="0"/>
              </a:spcAft>
            </a:pPr>
            <a:r>
              <a:rPr lang="en-US" sz="4000" b="1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Debugging</a:t>
            </a:r>
            <a:r>
              <a:rPr lang="en-US" sz="4000" b="1" spc="205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 </a:t>
            </a:r>
            <a:r>
              <a:rPr lang="en-US" sz="4000" b="1" spc="-20" dirty="0">
                <a:effectLst/>
                <a:latin typeface="Raleway" pitchFamily="2" charset="0"/>
                <a:ea typeface="Book Antiqua" panose="02040602050305030304" pitchFamily="18" charset="0"/>
                <a:cs typeface="Book Antiqua" panose="02040602050305030304" pitchFamily="18" charset="0"/>
              </a:rPr>
              <a:t>Tools</a:t>
            </a:r>
          </a:p>
          <a:p>
            <a:pPr marL="76200" marR="0">
              <a:spcBef>
                <a:spcPts val="0"/>
              </a:spcBef>
              <a:spcAft>
                <a:spcPts val="0"/>
              </a:spcAft>
            </a:pPr>
            <a:endParaRPr lang="en-US" sz="4000" b="1" dirty="0">
              <a:effectLst/>
              <a:latin typeface="Raleway" pitchFamily="2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342900" marR="0" lvl="0" indent="-342900">
              <a:spcBef>
                <a:spcPts val="5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800" b="1" spc="0" dirty="0">
                <a:effectLst/>
                <a:latin typeface="Raleway" pitchFamily="2" charset="0"/>
                <a:ea typeface="Calibri" panose="020F0502020204030204" pitchFamily="34" charset="0"/>
              </a:rPr>
              <a:t>Logcat</a:t>
            </a:r>
            <a:r>
              <a:rPr lang="en-US" sz="2800" b="1" spc="3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b="1" spc="0" dirty="0">
                <a:effectLst/>
                <a:latin typeface="Raleway" pitchFamily="2" charset="0"/>
                <a:ea typeface="Calibri" panose="020F0502020204030204" pitchFamily="34" charset="0"/>
              </a:rPr>
              <a:t>(Android):</a:t>
            </a:r>
            <a:r>
              <a:rPr lang="en-US" sz="2800" b="1" spc="8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Raleway" pitchFamily="2" charset="0"/>
                <a:ea typeface="Calibri" panose="020F0502020204030204" pitchFamily="34" charset="0"/>
              </a:rPr>
              <a:t>A command-line tool for viewing system logs and debugging</a:t>
            </a:r>
            <a:r>
              <a:rPr lang="en-US" sz="2800" spc="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Raleway" pitchFamily="2" charset="0"/>
                <a:ea typeface="Calibri" panose="020F0502020204030204" pitchFamily="34" charset="0"/>
              </a:rPr>
              <a:t>Android </a:t>
            </a:r>
            <a:r>
              <a:rPr lang="en-US" sz="2800" spc="-10" dirty="0">
                <a:effectLst/>
                <a:latin typeface="Raleway" pitchFamily="2" charset="0"/>
                <a:ea typeface="Calibri" panose="020F0502020204030204" pitchFamily="34" charset="0"/>
              </a:rPr>
              <a:t>apps.</a:t>
            </a:r>
            <a:endParaRPr lang="en-US" sz="3600" spc="0" dirty="0">
              <a:effectLst/>
              <a:latin typeface="Raleway" pitchFamily="2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770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1795" algn="l"/>
              </a:tabLst>
            </a:pPr>
            <a:r>
              <a:rPr lang="en-US" sz="2800" b="1" spc="0" dirty="0" err="1">
                <a:effectLst/>
                <a:latin typeface="Raleway" pitchFamily="2" charset="0"/>
                <a:ea typeface="Calibri" panose="020F0502020204030204" pitchFamily="34" charset="0"/>
              </a:rPr>
              <a:t>Xcode</a:t>
            </a:r>
            <a:r>
              <a:rPr lang="en-US" sz="2800" b="1" spc="2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b="1" spc="0" dirty="0">
                <a:effectLst/>
                <a:latin typeface="Raleway" pitchFamily="2" charset="0"/>
                <a:ea typeface="Calibri" panose="020F0502020204030204" pitchFamily="34" charset="0"/>
              </a:rPr>
              <a:t>Debugger</a:t>
            </a:r>
            <a:r>
              <a:rPr lang="en-US" sz="2800" b="1" spc="3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b="1" spc="0" dirty="0">
                <a:effectLst/>
                <a:latin typeface="Raleway" pitchFamily="2" charset="0"/>
                <a:ea typeface="Calibri" panose="020F0502020204030204" pitchFamily="34" charset="0"/>
              </a:rPr>
              <a:t>(iOS):</a:t>
            </a:r>
            <a:r>
              <a:rPr lang="en-US" sz="2800" b="1" spc="-1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Raleway" pitchFamily="2" charset="0"/>
                <a:ea typeface="Calibri" panose="020F0502020204030204" pitchFamily="34" charset="0"/>
              </a:rPr>
              <a:t>A</a:t>
            </a:r>
            <a:r>
              <a:rPr lang="en-US" sz="2800" spc="-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Raleway" pitchFamily="2" charset="0"/>
                <a:ea typeface="Calibri" panose="020F0502020204030204" pitchFamily="34" charset="0"/>
              </a:rPr>
              <a:t>powerful</a:t>
            </a:r>
            <a:r>
              <a:rPr lang="en-US" sz="2800" spc="-1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Raleway" pitchFamily="2" charset="0"/>
                <a:ea typeface="Calibri" panose="020F0502020204030204" pitchFamily="34" charset="0"/>
              </a:rPr>
              <a:t>debugger</a:t>
            </a:r>
            <a:r>
              <a:rPr lang="en-US" sz="2800" spc="-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Raleway" pitchFamily="2" charset="0"/>
                <a:ea typeface="Calibri" panose="020F0502020204030204" pitchFamily="34" charset="0"/>
              </a:rPr>
              <a:t>for</a:t>
            </a:r>
            <a:r>
              <a:rPr lang="en-US" sz="2800" spc="-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Raleway" pitchFamily="2" charset="0"/>
                <a:ea typeface="Calibri" panose="020F0502020204030204" pitchFamily="34" charset="0"/>
              </a:rPr>
              <a:t>iOS</a:t>
            </a:r>
            <a:r>
              <a:rPr lang="en-US" sz="2800" spc="-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Raleway" pitchFamily="2" charset="0"/>
                <a:ea typeface="Calibri" panose="020F0502020204030204" pitchFamily="34" charset="0"/>
              </a:rPr>
              <a:t>apps,</a:t>
            </a:r>
            <a:r>
              <a:rPr lang="en-US" sz="2800" spc="-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Raleway" pitchFamily="2" charset="0"/>
                <a:ea typeface="Calibri" panose="020F0502020204030204" pitchFamily="34" charset="0"/>
              </a:rPr>
              <a:t>integrated</a:t>
            </a:r>
            <a:r>
              <a:rPr lang="en-US" sz="2800" spc="-1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Raleway" pitchFamily="2" charset="0"/>
                <a:ea typeface="Calibri" panose="020F0502020204030204" pitchFamily="34" charset="0"/>
              </a:rPr>
              <a:t>into</a:t>
            </a:r>
            <a:r>
              <a:rPr lang="en-US" sz="2800" spc="-5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-10" dirty="0" err="1">
                <a:effectLst/>
                <a:latin typeface="Raleway" pitchFamily="2" charset="0"/>
                <a:ea typeface="Calibri" panose="020F0502020204030204" pitchFamily="34" charset="0"/>
              </a:rPr>
              <a:t>Xcode</a:t>
            </a:r>
            <a:r>
              <a:rPr lang="en-US" sz="2800" spc="-10" dirty="0">
                <a:effectLst/>
                <a:latin typeface="Raleway" pitchFamily="2" charset="0"/>
                <a:ea typeface="Calibri" panose="020F0502020204030204" pitchFamily="34" charset="0"/>
              </a:rPr>
              <a:t>.</a:t>
            </a:r>
            <a:endParaRPr lang="en-US" sz="3600" spc="0" dirty="0">
              <a:effectLst/>
              <a:latin typeface="Raleway" pitchFamily="2" charset="0"/>
              <a:ea typeface="Calibri" panose="020F0502020204030204" pitchFamily="34" charset="0"/>
            </a:endParaRPr>
          </a:p>
          <a:p>
            <a:pPr marL="342900" marR="76200" lvl="0" indent="-342900">
              <a:spcBef>
                <a:spcPts val="775"/>
              </a:spcBef>
              <a:spcAft>
                <a:spcPts val="0"/>
              </a:spcAft>
              <a:buSzPts val="1000"/>
              <a:buFont typeface="Calibri" panose="020F0502020204030204" pitchFamily="34" charset="0"/>
              <a:buChar char="•"/>
              <a:tabLst>
                <a:tab pos="392430" algn="l"/>
              </a:tabLst>
            </a:pPr>
            <a:r>
              <a:rPr lang="en-US" sz="2800" b="1" spc="0" dirty="0">
                <a:effectLst/>
                <a:latin typeface="Raleway" pitchFamily="2" charset="0"/>
                <a:ea typeface="Calibri" panose="020F0502020204030204" pitchFamily="34" charset="0"/>
              </a:rPr>
              <a:t>Flutter </a:t>
            </a:r>
            <a:r>
              <a:rPr lang="en-US" sz="2800" b="1" spc="0" dirty="0" err="1">
                <a:effectLst/>
                <a:latin typeface="Raleway" pitchFamily="2" charset="0"/>
                <a:ea typeface="Calibri" panose="020F0502020204030204" pitchFamily="34" charset="0"/>
              </a:rPr>
              <a:t>DevTools</a:t>
            </a:r>
            <a:r>
              <a:rPr lang="en-US" sz="2800" b="1" spc="0" dirty="0">
                <a:effectLst/>
                <a:latin typeface="Raleway" pitchFamily="2" charset="0"/>
                <a:ea typeface="Calibri" panose="020F0502020204030204" pitchFamily="34" charset="0"/>
              </a:rPr>
              <a:t>:</a:t>
            </a:r>
            <a:r>
              <a:rPr lang="en-US" sz="2800" b="1" spc="170" dirty="0">
                <a:effectLst/>
                <a:latin typeface="Raleway" pitchFamily="2" charset="0"/>
                <a:ea typeface="Calibri" panose="020F0502020204030204" pitchFamily="34" charset="0"/>
              </a:rPr>
              <a:t> </a:t>
            </a:r>
            <a:r>
              <a:rPr lang="en-US" sz="2800" spc="0" dirty="0">
                <a:effectLst/>
                <a:latin typeface="Raleway" pitchFamily="2" charset="0"/>
                <a:ea typeface="Calibri" panose="020F0502020204030204" pitchFamily="34" charset="0"/>
              </a:rPr>
              <a:t>A suite of debugging tools for Flutter apps, including performance profiling and widget inspection.</a:t>
            </a:r>
            <a:endParaRPr lang="en-US" sz="3600" spc="0" dirty="0">
              <a:effectLst/>
              <a:latin typeface="Raleway" pitchFamily="2" charset="0"/>
              <a:ea typeface="Calibri" panose="020F0502020204030204" pitchFamily="34" charset="0"/>
            </a:endParaRPr>
          </a:p>
        </p:txBody>
      </p:sp>
      <p:pic>
        <p:nvPicPr>
          <p:cNvPr id="3077" name="Picture 5">
            <a:extLst>
              <a:ext uri="{FF2B5EF4-FFF2-40B4-BE49-F238E27FC236}">
                <a16:creationId xmlns:a16="http://schemas.microsoft.com/office/drawing/2014/main" xmlns="" id="{524316EE-4F4D-42C5-BC5A-504EF6464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1530" y="1571624"/>
            <a:ext cx="8128869" cy="631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D019D6E3-38E5-4D6E-8DA1-EBE03156799A}"/>
              </a:ext>
            </a:extLst>
          </p:cNvPr>
          <p:cNvSpPr txBox="1"/>
          <p:nvPr/>
        </p:nvSpPr>
        <p:spPr>
          <a:xfrm>
            <a:off x="6717391" y="867459"/>
            <a:ext cx="731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How to debug layout issues with the Flutter Inspector | by Katie Lee | Flutter | Medium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716</Words>
  <Application>Microsoft Office PowerPoint</Application>
  <PresentationFormat>Custom</PresentationFormat>
  <Paragraphs>143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Raleway</vt:lpstr>
      <vt:lpstr>Calibri</vt:lpstr>
      <vt:lpstr>Times New Roman</vt:lpstr>
      <vt:lpstr>Georgia</vt:lpstr>
      <vt:lpstr>Roboto</vt:lpstr>
      <vt:lpstr>Arial</vt:lpstr>
      <vt:lpstr>Book Antiqua</vt:lpstr>
      <vt:lpstr>Arial Unicode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diu</cp:lastModifiedBy>
  <cp:revision>17</cp:revision>
  <dcterms:created xsi:type="dcterms:W3CDTF">2025-04-07T14:57:46Z</dcterms:created>
  <dcterms:modified xsi:type="dcterms:W3CDTF">2025-04-08T05:25:11Z</dcterms:modified>
</cp:coreProperties>
</file>